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</p:sldMasterIdLst>
  <p:notesMasterIdLst>
    <p:notesMasterId r:id="rId32"/>
  </p:notesMasterIdLst>
  <p:handoutMasterIdLst>
    <p:handoutMasterId r:id="rId33"/>
  </p:handoutMasterIdLst>
  <p:sldIdLst>
    <p:sldId id="258" r:id="rId6"/>
    <p:sldId id="301" r:id="rId7"/>
    <p:sldId id="297" r:id="rId8"/>
    <p:sldId id="296" r:id="rId9"/>
    <p:sldId id="298" r:id="rId10"/>
    <p:sldId id="291" r:id="rId11"/>
    <p:sldId id="292" r:id="rId12"/>
    <p:sldId id="274" r:id="rId13"/>
    <p:sldId id="272" r:id="rId14"/>
    <p:sldId id="276" r:id="rId15"/>
    <p:sldId id="265" r:id="rId16"/>
    <p:sldId id="270" r:id="rId17"/>
    <p:sldId id="277" r:id="rId18"/>
    <p:sldId id="279" r:id="rId19"/>
    <p:sldId id="264" r:id="rId20"/>
    <p:sldId id="271" r:id="rId21"/>
    <p:sldId id="263" r:id="rId22"/>
    <p:sldId id="284" r:id="rId23"/>
    <p:sldId id="285" r:id="rId24"/>
    <p:sldId id="278" r:id="rId25"/>
    <p:sldId id="287" r:id="rId26"/>
    <p:sldId id="288" r:id="rId27"/>
    <p:sldId id="286" r:id="rId28"/>
    <p:sldId id="299" r:id="rId29"/>
    <p:sldId id="300" r:id="rId30"/>
    <p:sldId id="260" r:id="rId31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50000"/>
      </a:spcBef>
      <a:spcAft>
        <a:spcPct val="17000"/>
      </a:spcAft>
      <a:buClr>
        <a:schemeClr val="tx1"/>
      </a:buClr>
      <a:buFont typeface="Wingdings" pitchFamily="2" charset="2"/>
      <a:defRPr sz="1400" kern="1200">
        <a:solidFill>
          <a:srgbClr val="29292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17000"/>
      </a:spcAft>
      <a:buClr>
        <a:schemeClr val="tx1"/>
      </a:buClr>
      <a:buFont typeface="Wingdings" pitchFamily="2" charset="2"/>
      <a:defRPr sz="1400" kern="1200">
        <a:solidFill>
          <a:srgbClr val="29292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17000"/>
      </a:spcAft>
      <a:buClr>
        <a:schemeClr val="tx1"/>
      </a:buClr>
      <a:buFont typeface="Wingdings" pitchFamily="2" charset="2"/>
      <a:defRPr sz="1400" kern="1200">
        <a:solidFill>
          <a:srgbClr val="29292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17000"/>
      </a:spcAft>
      <a:buClr>
        <a:schemeClr val="tx1"/>
      </a:buClr>
      <a:buFont typeface="Wingdings" pitchFamily="2" charset="2"/>
      <a:defRPr sz="1400" kern="1200">
        <a:solidFill>
          <a:srgbClr val="29292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17000"/>
      </a:spcAft>
      <a:buClr>
        <a:schemeClr val="tx1"/>
      </a:buClr>
      <a:buFont typeface="Wingdings" pitchFamily="2" charset="2"/>
      <a:defRPr sz="1400" kern="1200">
        <a:solidFill>
          <a:srgbClr val="29292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29292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29292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29292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29292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75"/>
    <a:srgbClr val="F1F9FB"/>
    <a:srgbClr val="EEF5F6"/>
    <a:srgbClr val="EBF4F5"/>
    <a:srgbClr val="E1EDEF"/>
    <a:srgbClr val="EAEAEA"/>
    <a:srgbClr val="80808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9" autoAdjust="0"/>
    <p:restoredTop sz="99093" autoAdjust="0"/>
  </p:normalViewPr>
  <p:slideViewPr>
    <p:cSldViewPr showGuides="1">
      <p:cViewPr varScale="1">
        <p:scale>
          <a:sx n="116" d="100"/>
          <a:sy n="116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39" d="100"/>
          <a:sy n="139" d="100"/>
        </p:scale>
        <p:origin x="-4602" y="-10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2009, </a:t>
            </a:r>
            <a:r>
              <a:rPr lang="en-US" dirty="0"/>
              <a:t>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25CA067-AA93-48FB-82CC-F7D185A8EC2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90473" name="Picture 9" descr="SASLogo_PowrPt_blk"/>
          <p:cNvPicPr>
            <a:picLocks noChangeAspect="1" noChangeArrowheads="1"/>
          </p:cNvPicPr>
          <p:nvPr/>
        </p:nvPicPr>
        <p:blipFill>
          <a:blip r:embed="rId2" cstate="print"/>
          <a:srcRect r="38799" b="-22833"/>
          <a:stretch>
            <a:fillRect/>
          </a:stretch>
        </p:blipFill>
        <p:spPr bwMode="auto">
          <a:xfrm>
            <a:off x="86677" y="8833770"/>
            <a:ext cx="539327" cy="2500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2009,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3185F2F-1C48-4CEC-91FE-A81837DC322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9948" name="Picture 12" descr="SASLogo_PowrPt_blk"/>
          <p:cNvPicPr>
            <a:picLocks noChangeAspect="1" noChangeArrowheads="1"/>
          </p:cNvPicPr>
          <p:nvPr/>
        </p:nvPicPr>
        <p:blipFill>
          <a:blip r:embed="rId2"/>
          <a:srcRect r="38799" b="-22833"/>
          <a:stretch>
            <a:fillRect/>
          </a:stretch>
        </p:blipFill>
        <p:spPr bwMode="auto">
          <a:xfrm>
            <a:off x="86677" y="8833770"/>
            <a:ext cx="539327" cy="2500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C78BC-8A49-4992-869B-B0D7ADC56026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28164" y="8770302"/>
            <a:ext cx="3004449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9" tIns="46368" rIns="92739" bIns="46368" anchor="b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2A778EC-5421-4C6C-B9E0-0342AC6A045E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3925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579" y="4385946"/>
            <a:ext cx="5547042" cy="4153851"/>
          </a:xfrm>
          <a:noFill/>
          <a:ln/>
        </p:spPr>
        <p:txBody>
          <a:bodyPr lIns="92739" tIns="46368" rIns="92739" bIns="46368"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5" name="Picture 133" descr="Abs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9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5029200" y="4478338"/>
            <a:ext cx="3810000" cy="446087"/>
          </a:xfrm>
        </p:spPr>
        <p:txBody>
          <a:bodyPr anchor="b">
            <a:sp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29200" y="4910138"/>
            <a:ext cx="3810000" cy="7874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5145088" y="4906963"/>
            <a:ext cx="3694112" cy="1587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10" name="AutoShape 58"/>
          <p:cNvSpPr>
            <a:spLocks noChangeArrowheads="1"/>
          </p:cNvSpPr>
          <p:nvPr/>
        </p:nvSpPr>
        <p:spPr bwMode="auto">
          <a:xfrm>
            <a:off x="5943600" y="1601788"/>
            <a:ext cx="457200" cy="4556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C0C0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6162675" y="1068388"/>
            <a:ext cx="771525" cy="768350"/>
          </a:xfrm>
          <a:prstGeom prst="roundRect">
            <a:avLst>
              <a:gd name="adj" fmla="val 16667"/>
            </a:avLst>
          </a:prstGeom>
          <a:solidFill>
            <a:srgbClr val="808080">
              <a:alpha val="17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23630" name="AutoShape 78"/>
          <p:cNvSpPr>
            <a:spLocks noChangeArrowheads="1"/>
          </p:cNvSpPr>
          <p:nvPr/>
        </p:nvSpPr>
        <p:spPr bwMode="auto">
          <a:xfrm>
            <a:off x="7467600" y="1828800"/>
            <a:ext cx="650875" cy="649288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23631" name="AutoShape 79"/>
          <p:cNvSpPr>
            <a:spLocks noChangeArrowheads="1"/>
          </p:cNvSpPr>
          <p:nvPr/>
        </p:nvSpPr>
        <p:spPr bwMode="auto">
          <a:xfrm>
            <a:off x="7799388" y="2236788"/>
            <a:ext cx="811212" cy="809625"/>
          </a:xfrm>
          <a:prstGeom prst="roundRect">
            <a:avLst>
              <a:gd name="adj" fmla="val 16667"/>
            </a:avLst>
          </a:prstGeom>
          <a:solidFill>
            <a:srgbClr val="EAEAEA">
              <a:alpha val="50000"/>
            </a:srgbClr>
          </a:solidFill>
          <a:ln w="9525" algn="ctr">
            <a:solidFill>
              <a:srgbClr val="C0C0C0">
                <a:alpha val="63000"/>
              </a:srgbClr>
            </a:solidFill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23645" name="AutoShape 93"/>
          <p:cNvSpPr>
            <a:spLocks noChangeArrowheads="1"/>
          </p:cNvSpPr>
          <p:nvPr/>
        </p:nvSpPr>
        <p:spPr bwMode="auto">
          <a:xfrm>
            <a:off x="6315075" y="2744788"/>
            <a:ext cx="238125" cy="2365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23646" name="AutoShape 94"/>
          <p:cNvSpPr>
            <a:spLocks noChangeArrowheads="1"/>
          </p:cNvSpPr>
          <p:nvPr/>
        </p:nvSpPr>
        <p:spPr bwMode="auto">
          <a:xfrm>
            <a:off x="6477000" y="2895600"/>
            <a:ext cx="238125" cy="236538"/>
          </a:xfrm>
          <a:prstGeom prst="roundRect">
            <a:avLst>
              <a:gd name="adj" fmla="val 16667"/>
            </a:avLst>
          </a:prstGeom>
          <a:solidFill>
            <a:srgbClr val="EAEAEA">
              <a:alpha val="60001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en-US"/>
          </a:p>
        </p:txBody>
      </p:sp>
      <p:pic>
        <p:nvPicPr>
          <p:cNvPr id="23686" name="Picture 134" descr="Bar_SA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600" b="1" dirty="0">
                <a:solidFill>
                  <a:schemeClr val="accent5"/>
                </a:solidFill>
              </a:rPr>
              <a:t>Copyright © </a:t>
            </a:r>
            <a:r>
              <a:rPr lang="en-US" sz="600" b="1" dirty="0" smtClean="0">
                <a:solidFill>
                  <a:schemeClr val="accent5"/>
                </a:solidFill>
              </a:rPr>
              <a:t>2009, </a:t>
            </a:r>
            <a:r>
              <a:rPr lang="en-US" sz="600" b="1" dirty="0">
                <a:solidFill>
                  <a:schemeClr val="accent5"/>
                </a:solidFill>
              </a:rPr>
              <a:t>SAS Institute Inc. All rights reserved.</a:t>
            </a:r>
            <a:endParaRPr lang="en-US" sz="6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609600"/>
            <a:ext cx="2171700" cy="2649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609600"/>
            <a:ext cx="6362700" cy="2649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3505200" cy="120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505200" cy="120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609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2580" name="Picture 52" descr="Bar_SAS20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600" b="1" dirty="0">
                <a:solidFill>
                  <a:schemeClr val="accent5"/>
                </a:solidFill>
              </a:rPr>
              <a:t>Copyright © </a:t>
            </a:r>
            <a:r>
              <a:rPr lang="en-US" sz="600" b="1" dirty="0" smtClean="0">
                <a:solidFill>
                  <a:schemeClr val="accent5"/>
                </a:solidFill>
              </a:rPr>
              <a:t>2009, </a:t>
            </a:r>
            <a:r>
              <a:rPr lang="en-US" sz="600" b="1" dirty="0">
                <a:solidFill>
                  <a:schemeClr val="accent5"/>
                </a:solidFill>
              </a:rPr>
              <a:t>SAS Institute Inc. All rights reserved.</a:t>
            </a:r>
            <a:endParaRPr lang="en-US" sz="6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5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684213" indent="-222250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Char char="•"/>
        <a:defRPr sz="2000">
          <a:solidFill>
            <a:srgbClr val="292929"/>
          </a:solidFill>
          <a:latin typeface="+mn-lt"/>
        </a:defRPr>
      </a:lvl2pPr>
      <a:lvl3pPr marL="1025525" indent="-227013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tx1"/>
        </a:buClr>
        <a:buFont typeface="Arial" charset="0"/>
        <a:buChar char="−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029200" y="2686120"/>
            <a:ext cx="3810000" cy="2238305"/>
          </a:xfrm>
        </p:spPr>
        <p:txBody>
          <a:bodyPr/>
          <a:lstStyle/>
          <a:p>
            <a:r>
              <a:rPr lang="en-US" dirty="0" smtClean="0"/>
              <a:t>Creating a Practical Social Media Strategy for Authors, Customers, and Colleagues: A SAS Publishing Case Study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29200" y="4910138"/>
            <a:ext cx="3810000" cy="384721"/>
          </a:xfrm>
        </p:spPr>
        <p:txBody>
          <a:bodyPr/>
          <a:lstStyle/>
          <a:p>
            <a:r>
              <a:rPr lang="en-US" sz="2000" dirty="0" smtClean="0"/>
              <a:t>Sean Gargan &amp; Kirsten Hamstra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Implementation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162800" cy="2238690"/>
          </a:xfrm>
        </p:spPr>
        <p:txBody>
          <a:bodyPr/>
          <a:lstStyle/>
          <a:p>
            <a:r>
              <a:rPr lang="en-US" sz="2800" dirty="0" smtClean="0"/>
              <a:t>Define your presence</a:t>
            </a:r>
          </a:p>
          <a:p>
            <a:r>
              <a:rPr lang="en-US" sz="2800" dirty="0" smtClean="0"/>
              <a:t>Create and manage content</a:t>
            </a:r>
          </a:p>
          <a:p>
            <a:r>
              <a:rPr lang="en-US" sz="2800" dirty="0" smtClean="0"/>
              <a:t>Monitor and measure efforts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 Consistency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00200"/>
            <a:ext cx="39867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4114800" cy="32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16344"/>
            <a:ext cx="4343400" cy="337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2800"/>
            <a:ext cx="4255690" cy="33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21042350">
            <a:off x="-256264" y="5678474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#3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be consistent wherever you build a presence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Feature Content: PROC CERTIFY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781853" cy="424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24200"/>
            <a:ext cx="2819400" cy="25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OpenMic_7725_optimize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0"/>
            <a:ext cx="2556053" cy="2958393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724399"/>
            <a:ext cx="2971800" cy="185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943600"/>
            <a:ext cx="43669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339829">
            <a:off x="5218768" y="1645884"/>
            <a:ext cx="4061421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#4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hook your audience with an ongoing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Monitor &amp; Measure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90962" cy="27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14800"/>
            <a:ext cx="4779264" cy="25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3538830" cy="14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739" y="1828800"/>
            <a:ext cx="650726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590800"/>
            <a:ext cx="3048000" cy="147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Marketing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162800" cy="1998047"/>
          </a:xfrm>
        </p:spPr>
        <p:txBody>
          <a:bodyPr/>
          <a:lstStyle/>
          <a:p>
            <a:r>
              <a:rPr lang="en-US" dirty="0" smtClean="0"/>
              <a:t>Internal</a:t>
            </a:r>
          </a:p>
          <a:p>
            <a:r>
              <a:rPr lang="en-US" dirty="0" smtClean="0"/>
              <a:t>External</a:t>
            </a:r>
          </a:p>
          <a:p>
            <a:r>
              <a:rPr lang="en-US" dirty="0" smtClean="0"/>
              <a:t>Integrated mix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Internal Marketing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14501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4667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638800"/>
            <a:ext cx="39452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513258">
            <a:off x="4847400" y="1079726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#5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build an informal network of colleagues and cross-promote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Traditional Media Marketing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82856"/>
            <a:ext cx="4114800" cy="537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1985410" cy="42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551" y="2819400"/>
            <a:ext cx="3070449" cy="18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20772906">
            <a:off x="5156520" y="5609127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#6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integrate social media into</a:t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existing collateral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81800" cy="531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Central Landing Page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Media Marketing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57400"/>
            <a:ext cx="4114800" cy="3187283"/>
          </a:xfrm>
        </p:spPr>
        <p:txBody>
          <a:bodyPr/>
          <a:lstStyle/>
          <a:p>
            <a:r>
              <a:rPr lang="en-US" dirty="0" smtClean="0"/>
              <a:t>420% increase in fans</a:t>
            </a:r>
          </a:p>
          <a:p>
            <a:r>
              <a:rPr lang="en-US" dirty="0" smtClean="0"/>
              <a:t>7-day run</a:t>
            </a:r>
          </a:p>
          <a:p>
            <a:r>
              <a:rPr lang="en-US" dirty="0" smtClean="0"/>
              <a:t>≈ 25,000,000 impressions</a:t>
            </a:r>
          </a:p>
          <a:p>
            <a:r>
              <a:rPr lang="en-US" dirty="0" smtClean="0"/>
              <a:t>Ad spend &lt; $1500</a:t>
            </a:r>
          </a:p>
          <a:p>
            <a:r>
              <a:rPr lang="en-US" dirty="0" smtClean="0"/>
              <a:t>Targeted friends of current fan base in top countries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1920848" cy="285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360516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78487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Powerful Combination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8589">
            <a:off x="6456462" y="3431038"/>
            <a:ext cx="23759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647239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429000"/>
            <a:ext cx="2506929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648200"/>
            <a:ext cx="4048125" cy="198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513258">
            <a:off x="4847400" y="774926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#7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use social media to make 1:1 connections with customers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SAS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238885" y="2032000"/>
            <a:ext cx="6467475" cy="471943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Our Company</a:t>
            </a:r>
          </a:p>
          <a:p>
            <a:pPr eaLnBrk="1" hangingPunct="1"/>
            <a:r>
              <a:rPr lang="en-US" sz="2000" dirty="0" smtClean="0"/>
              <a:t>The leader in business analytics software and services, delivering THE POWER TO KNOW</a:t>
            </a:r>
            <a:r>
              <a:rPr lang="en-US" sz="2000" baseline="30000" dirty="0" smtClean="0"/>
              <a:t>®</a:t>
            </a:r>
          </a:p>
          <a:p>
            <a:pPr eaLnBrk="1" hangingPunct="1"/>
            <a:r>
              <a:rPr lang="en-US" sz="2000" dirty="0" smtClean="0"/>
              <a:t>$2.31 billion worldwide revenue in 2009; an unbroken track record of revenue growth every year since 1976</a:t>
            </a:r>
          </a:p>
          <a:p>
            <a:pPr eaLnBrk="1" hangingPunct="1"/>
            <a:r>
              <a:rPr lang="en-US" sz="2000" dirty="0" smtClean="0"/>
              <a:t>Continuous reinvestment in research and development, including 23% of revenue in 2009</a:t>
            </a:r>
          </a:p>
          <a:p>
            <a:pPr eaLnBrk="1" hangingPunct="1"/>
            <a:r>
              <a:rPr lang="en-US" sz="2000" dirty="0" smtClean="0"/>
              <a:t>Ranked No. 1 on FORTUNE magazine’s 2010    “100 Best Companies to Work For” list</a:t>
            </a:r>
          </a:p>
          <a:p>
            <a:pPr eaLnBrk="1" hangingPunct="1"/>
            <a:r>
              <a:rPr lang="en-US" sz="2000" dirty="0" smtClean="0"/>
              <a:t>More than 11,000 employees, 400 offices and 600 alliances globally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4" name="Picture 3" descr="MAP_OFFICES.png"/>
          <p:cNvPicPr>
            <a:picLocks noChangeAspect="1"/>
          </p:cNvPicPr>
          <p:nvPr/>
        </p:nvPicPr>
        <p:blipFill>
          <a:blip r:embed="rId3" cstate="print"/>
          <a:srcRect t="8408" b="9910"/>
          <a:stretch>
            <a:fillRect/>
          </a:stretch>
        </p:blipFill>
        <p:spPr>
          <a:xfrm>
            <a:off x="5857153" y="446315"/>
            <a:ext cx="2905846" cy="164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Help Each Other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162800" cy="2238690"/>
          </a:xfrm>
        </p:spPr>
        <p:txBody>
          <a:bodyPr/>
          <a:lstStyle/>
          <a:p>
            <a:r>
              <a:rPr lang="en-US" sz="2800" dirty="0" smtClean="0"/>
              <a:t>Customers</a:t>
            </a:r>
          </a:p>
          <a:p>
            <a:r>
              <a:rPr lang="en-US" sz="2800" dirty="0" smtClean="0"/>
              <a:t>Co-workers</a:t>
            </a:r>
          </a:p>
          <a:p>
            <a:r>
              <a:rPr lang="en-US" sz="2800" dirty="0" smtClean="0"/>
              <a:t>Authors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Customers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0" cy="43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513258">
            <a:off x="4753798" y="851126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#8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educate your audience in </a:t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social media 101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Co-workers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62800" cy="53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7344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783479">
            <a:off x="-101124" y="5406308"/>
            <a:ext cx="43434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#9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don’t be shy to ask (or beg) your</a:t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colleagues for content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Authors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21554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5181600" cy="314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086" y="2514600"/>
            <a:ext cx="4484914" cy="22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64610">
            <a:off x="4765948" y="5301268"/>
            <a:ext cx="4365735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10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Don’t 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Assume your 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authors know 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how to use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facebook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 or Twitter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ea typeface="+mn-ea"/>
                <a:cs typeface="+mn-cs"/>
              </a:rPr>
              <a:t>10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114379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Rethink your organizational structure and job roles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Become familiar with your customers’ social media habits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Be consistent wherever you build a presence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Hook your audience with an ongoing feature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Build an informal network of colleagues and cross-promote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Integrate social media into existing collateral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Use social media to make 1:1 connections with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Educate your audience in Social Media 101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Don’t be shy to ask (or beg) your colleagues for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Don’t assume your authors know how to use Facebook or Twitter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tencil" pitchFamily="8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5000"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1089529"/>
          </a:xfrm>
          <a:solidFill>
            <a:schemeClr val="bg1">
              <a:lumMod val="8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Cooper Black" pitchFamily="18" charset="0"/>
              </a:rPr>
              <a:t>Visit</a:t>
            </a:r>
            <a:r>
              <a:rPr lang="en-US" dirty="0" smtClean="0"/>
              <a:t> 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blogs.sas.com/publishing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Cooper Black" pitchFamily="18" charset="0"/>
              </a:rPr>
              <a:t>to see a list of our lessons learned </a:t>
            </a:r>
            <a:br>
              <a:rPr lang="en-US" dirty="0" smtClean="0">
                <a:latin typeface="Cooper Black" pitchFamily="18" charset="0"/>
              </a:rPr>
            </a:br>
            <a:r>
              <a:rPr lang="en-US" dirty="0" smtClean="0">
                <a:latin typeface="Cooper Black" pitchFamily="18" charset="0"/>
              </a:rPr>
              <a:t>and to comment by adding your own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0" y="4114800"/>
            <a:ext cx="4686300" cy="22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7663" marR="0" lvl="0" indent="-347663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Follow Our Progress</a:t>
            </a: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uLnTx/>
                <a:uFillTx/>
                <a:latin typeface="Cooper Black" pitchFamily="18" charset="0"/>
              </a:rPr>
              <a:t>support.sas.com/publishing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uLnTx/>
              <a:uFillTx/>
              <a:latin typeface="Cooper Black" pitchFamily="18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oper Black" pitchFamily="18" charset="0"/>
              </a:rPr>
              <a:t>twitter.com/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oper Black" pitchFamily="18" charset="0"/>
              </a:rPr>
              <a:t>SASPublishing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oper Black" pitchFamily="18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oper Black" pitchFamily="18" charset="0"/>
              </a:rPr>
              <a:t>facebook.com/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oper Black" pitchFamily="18" charset="0"/>
              </a:rPr>
              <a:t>SASPublishing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oper Black" pitchFamily="18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1" name="Picture 21" descr="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600" b="1" dirty="0">
                <a:solidFill>
                  <a:schemeClr val="accent5"/>
                </a:solidFill>
              </a:rPr>
              <a:t>Copyright © </a:t>
            </a:r>
            <a:r>
              <a:rPr lang="en-US" sz="600" b="1" dirty="0" smtClean="0">
                <a:solidFill>
                  <a:schemeClr val="accent5"/>
                </a:solidFill>
              </a:rPr>
              <a:t>2009, </a:t>
            </a:r>
            <a:r>
              <a:rPr lang="en-US" sz="600" b="1" dirty="0">
                <a:solidFill>
                  <a:schemeClr val="accent5"/>
                </a:solidFill>
              </a:rPr>
              <a:t>SAS Institute Inc. All rights reserved.</a:t>
            </a:r>
            <a:endParaRPr lang="en-US" sz="6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We Are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924800" cy="108952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   </a:t>
            </a:r>
            <a:r>
              <a:rPr lang="en-US" dirty="0" smtClean="0"/>
              <a:t>SAS Publishing provides a complete selection of books and electronic products to help customers use SAS software to its fullest potential. </a:t>
            </a:r>
            <a:endParaRPr lang="en-US" sz="2000" dirty="0" smtClean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6192520" cy="29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Challenge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162800" cy="2850524"/>
          </a:xfrm>
        </p:spPr>
        <p:txBody>
          <a:bodyPr/>
          <a:lstStyle/>
          <a:p>
            <a:r>
              <a:rPr lang="en-US" sz="2800" dirty="0" smtClean="0"/>
              <a:t>Research the social media landscape</a:t>
            </a:r>
          </a:p>
          <a:p>
            <a:r>
              <a:rPr lang="en-US" sz="2800" dirty="0" smtClean="0"/>
              <a:t>Understand your audience</a:t>
            </a:r>
          </a:p>
          <a:p>
            <a:r>
              <a:rPr lang="en-US" sz="2800" dirty="0" smtClean="0"/>
              <a:t>Determine goals and objectives</a:t>
            </a:r>
          </a:p>
          <a:p>
            <a:r>
              <a:rPr lang="en-US" sz="2800" dirty="0" smtClean="0"/>
              <a:t>Develop a strategy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 Media Landscape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162800" cy="3024802"/>
          </a:xfrm>
        </p:spPr>
        <p:txBody>
          <a:bodyPr/>
          <a:lstStyle/>
          <a:p>
            <a:r>
              <a:rPr lang="en-US" dirty="0" smtClean="0"/>
              <a:t>Identify social media channels</a:t>
            </a:r>
          </a:p>
          <a:p>
            <a:r>
              <a:rPr lang="en-US" dirty="0" smtClean="0"/>
              <a:t>Research</a:t>
            </a:r>
            <a:endParaRPr lang="en-US" dirty="0" smtClean="0"/>
          </a:p>
          <a:p>
            <a:pPr lvl="1"/>
            <a:r>
              <a:rPr lang="en-US" dirty="0" smtClean="0"/>
              <a:t>B2B trends</a:t>
            </a:r>
          </a:p>
          <a:p>
            <a:pPr lvl="1"/>
            <a:r>
              <a:rPr lang="en-US" dirty="0" smtClean="0"/>
              <a:t>How other companies use each channel</a:t>
            </a:r>
          </a:p>
          <a:p>
            <a:pPr lvl="1"/>
            <a:r>
              <a:rPr lang="en-US" dirty="0" smtClean="0"/>
              <a:t>Profile </a:t>
            </a:r>
            <a:r>
              <a:rPr lang="en-US" dirty="0" smtClean="0"/>
              <a:t>users</a:t>
            </a:r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opportunities</a:t>
            </a:r>
            <a:endParaRPr lang="en-US" dirty="0" smtClean="0"/>
          </a:p>
          <a:p>
            <a:r>
              <a:rPr lang="en-US" dirty="0" smtClean="0"/>
              <a:t>Take action</a:t>
            </a:r>
          </a:p>
        </p:txBody>
      </p:sp>
      <p:sp>
        <p:nvSpPr>
          <p:cNvPr id="4" name="TextBox 3"/>
          <p:cNvSpPr txBox="1"/>
          <p:nvPr/>
        </p:nvSpPr>
        <p:spPr>
          <a:xfrm rot="585321">
            <a:off x="5002430" y="970678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#1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rethink your organizational structure  and job roles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5334000"/>
            <a:ext cx="563880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media represents a fundamental shift </a:t>
            </a: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</a:t>
            </a: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way we market, sell, and interact </a:t>
            </a: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</a:t>
            </a: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prospects and customers.</a:t>
            </a:r>
            <a:endParaRPr lang="en-US" sz="2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3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1"/>
                </a:solidFill>
                <a:latin typeface="+mj-lt"/>
              </a:rPr>
              <a:t>Question: Which of the following Web sites do you visit to network with professionals</a:t>
            </a:r>
            <a:r>
              <a:rPr lang="en-US" sz="2400" kern="0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24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5486400"/>
            <a:ext cx="441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100" dirty="0"/>
              <a:t>2008: n= 533    2009:  n=265</a:t>
            </a:r>
          </a:p>
          <a:p>
            <a: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100" dirty="0"/>
              <a:t>Other sites were not included in the 2008 survey. </a:t>
            </a:r>
          </a:p>
        </p:txBody>
      </p:sp>
      <p:graphicFrame>
        <p:nvGraphicFramePr>
          <p:cNvPr id="19460" name="Chart 3"/>
          <p:cNvGraphicFramePr>
            <a:graphicFrameLocks/>
          </p:cNvGraphicFramePr>
          <p:nvPr/>
        </p:nvGraphicFramePr>
        <p:xfrm>
          <a:off x="304800" y="1452563"/>
          <a:ext cx="8355013" cy="3613150"/>
        </p:xfrm>
        <a:graphic>
          <a:graphicData uri="http://schemas.openxmlformats.org/presentationml/2006/ole">
            <p:oleObj spid="_x0000_s9218" name="Worksheet" r:id="rId3" imgW="8372475" imgH="361930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114300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3000"/>
              </a:lnSpc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SAS has many fans in need of nurturing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286000" y="2057400"/>
          <a:ext cx="4800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190"/>
                <a:gridCol w="244241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SAS Groups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&gt;30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support.sas.com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forums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sasCommunity.org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forums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6" name="Picture 8" descr="linkedi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1360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10" descr="face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1219200" cy="4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0864610">
            <a:off x="4719425" y="5318396"/>
            <a:ext cx="43434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Lesson #2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/>
            </a:r>
            <a:b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tencil" pitchFamily="82" charset="0"/>
              </a:rPr>
              <a:t>become familiar with your customers’ social media habits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Goals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162800" cy="2995244"/>
          </a:xfrm>
        </p:spPr>
        <p:txBody>
          <a:bodyPr/>
          <a:lstStyle/>
          <a:p>
            <a:r>
              <a:rPr lang="en-US" dirty="0" smtClean="0"/>
              <a:t>Raise awareness of SAS Publishing among internal and external stakeholders</a:t>
            </a:r>
          </a:p>
          <a:p>
            <a:r>
              <a:rPr lang="en-US" dirty="0" smtClean="0"/>
              <a:t>Build community for our customers to interact with staff, authors and SAS experts</a:t>
            </a:r>
          </a:p>
          <a:p>
            <a:r>
              <a:rPr lang="en-US" dirty="0" smtClean="0"/>
              <a:t>Generate leads for new marketing campaigns</a:t>
            </a:r>
          </a:p>
          <a:p>
            <a:r>
              <a:rPr lang="en-US" dirty="0" smtClean="0"/>
              <a:t>Increase sales of SAS Publishing’s line of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405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Strategy Development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 Audiences Template">
  <a:themeElements>
    <a:clrScheme name="SAS Presentation Master">
      <a:dk1>
        <a:srgbClr val="292929"/>
      </a:dk1>
      <a:lt1>
        <a:srgbClr val="FFFFFF"/>
      </a:lt1>
      <a:dk2>
        <a:srgbClr val="292929"/>
      </a:dk2>
      <a:lt2>
        <a:srgbClr val="808080"/>
      </a:lt2>
      <a:accent1>
        <a:srgbClr val="007DC3"/>
      </a:accent1>
      <a:accent2>
        <a:srgbClr val="00539B"/>
      </a:accent2>
      <a:accent3>
        <a:srgbClr val="003B76"/>
      </a:accent3>
      <a:accent4>
        <a:srgbClr val="97C0E6"/>
      </a:accent4>
      <a:accent5>
        <a:srgbClr val="B0B7BB"/>
      </a:accent5>
      <a:accent6>
        <a:srgbClr val="FFDF4F"/>
      </a:accent6>
      <a:hlink>
        <a:srgbClr val="0071B0"/>
      </a:hlink>
      <a:folHlink>
        <a:srgbClr val="BCBCBC"/>
      </a:folHlink>
    </a:clrScheme>
    <a:fontScheme name="SAS_Presentation_Template_External_Audience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S_Presentation_Template_External_Audiences 2">
        <a:dk1>
          <a:srgbClr val="292929"/>
        </a:dk1>
        <a:lt1>
          <a:srgbClr val="FFFFFF"/>
        </a:lt1>
        <a:dk2>
          <a:srgbClr val="292929"/>
        </a:dk2>
        <a:lt2>
          <a:srgbClr val="808080"/>
        </a:lt2>
        <a:accent1>
          <a:srgbClr val="007DC3"/>
        </a:accent1>
        <a:accent2>
          <a:srgbClr val="00539B"/>
        </a:accent2>
        <a:accent3>
          <a:srgbClr val="003B76"/>
        </a:accent3>
        <a:accent4>
          <a:srgbClr val="97C0E6"/>
        </a:accent4>
        <a:accent5>
          <a:srgbClr val="B0B7BB"/>
        </a:accent5>
        <a:accent6>
          <a:srgbClr val="FFDF4F"/>
        </a:accent6>
        <a:hlink>
          <a:srgbClr val="0071B0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tatus xmlns="27859d8f-6750-407e-aa47-fba89d8acaed">Final</Status>
    <Description0 xmlns="27859d8f-6750-407e-aa47-fba89d8acaed">Standard template for customer ready and other external-facing presentations.</Description0>
    <Owner xmlns="27859d8f-6750-407e-aa47-fba89d8acaed" xsi:nil="true"/>
    <Template_x0020_Type xmlns="27859d8f-6750-407e-aa47-fba89d8acaed">Standard</Template_x0020_Type>
    <Office_x0020_Version xmlns="27859d8f-6750-407e-aa47-fba89d8acaed">2007</Office_x0020_Versio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754B365008844B6F0D46EBB76DF44" ma:contentTypeVersion="5" ma:contentTypeDescription="Create a new document." ma:contentTypeScope="" ma:versionID="005a22f51a702cc8dfaa69f691ed0fcc">
  <xsd:schema xmlns:xsd="http://www.w3.org/2001/XMLSchema" xmlns:p="http://schemas.microsoft.com/office/2006/metadata/properties" xmlns:ns2="27859d8f-6750-407e-aa47-fba89d8acaed" targetNamespace="http://schemas.microsoft.com/office/2006/metadata/properties" ma:root="true" ma:fieldsID="8bfe92c42150e48c4fe0e18cc86ed716" ns2:_="">
    <xsd:import namespace="27859d8f-6750-407e-aa47-fba89d8acae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Description0" minOccurs="0"/>
                <xsd:element ref="ns2:Status" minOccurs="0"/>
                <xsd:element ref="ns2:Template_x0020_Type" minOccurs="0"/>
                <xsd:element ref="ns2:Office_x0020_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859d8f-6750-407e-aa47-fba89d8acaed" elementFormDefault="qualified">
    <xsd:import namespace="http://schemas.microsoft.com/office/2006/documentManagement/types"/>
    <xsd:element name="Owner" ma:index="8" nillable="true" ma:displayName="Owner" ma:internalName="Owner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Note"/>
      </xsd:simpleType>
    </xsd:element>
    <xsd:element name="Status" ma:index="10" nillable="true" ma:displayName="Status" ma:default="Rough" ma:format="Dropdown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Template_x0020_Type" ma:index="11" nillable="true" ma:displayName="Template Type" ma:default="Standard" ma:format="Dropdown" ma:internalName="Template_x0020_Type">
      <xsd:simpleType>
        <xsd:restriction base="dms:Choice">
          <xsd:enumeration value="Standard"/>
          <xsd:enumeration value="Optional"/>
          <xsd:enumeration value="Other"/>
        </xsd:restriction>
      </xsd:simpleType>
    </xsd:element>
    <xsd:element name="Office_x0020_Version" ma:index="12" nillable="true" ma:displayName="Office Version" ma:format="Dropdown" ma:internalName="Office_x0020_Version">
      <xsd:simpleType>
        <xsd:restriction base="dms:Choice">
          <xsd:enumeration value="2007"/>
          <xsd:enumeration value="200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50A52CB-C093-4284-A839-8F158F26B33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E4AA614-8E60-4E4D-A771-23742D712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8D4200-A513-46B9-8D0E-842CD390B6AE}">
  <ds:schemaRefs>
    <ds:schemaRef ds:uri="http://schemas.microsoft.com/office/2006/metadata/properties"/>
    <ds:schemaRef ds:uri="27859d8f-6750-407e-aa47-fba89d8acaed"/>
  </ds:schemaRefs>
</ds:datastoreItem>
</file>

<file path=customXml/itemProps4.xml><?xml version="1.0" encoding="utf-8"?>
<ds:datastoreItem xmlns:ds="http://schemas.openxmlformats.org/officeDocument/2006/customXml" ds:itemID="{2C8C4C5D-A443-4E1C-B74F-FB4D90068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59d8f-6750-407e-aa47-fba89d8acae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10808</TotalTime>
  <Words>470</Words>
  <Application>Microsoft Office PowerPoint</Application>
  <PresentationFormat>On-screen Show (4:3)</PresentationFormat>
  <Paragraphs>113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External Audiences Template</vt:lpstr>
      <vt:lpstr>Worksheet</vt:lpstr>
      <vt:lpstr>Creating a Practical Social Media Strategy for Authors, Customers, and Colleagues: A SAS Publishing Case Study </vt:lpstr>
      <vt:lpstr>About SAS</vt:lpstr>
      <vt:lpstr>Who We Are</vt:lpstr>
      <vt:lpstr>The Challenge</vt:lpstr>
      <vt:lpstr>Social Media Landscape</vt:lpstr>
      <vt:lpstr>Slide 6</vt:lpstr>
      <vt:lpstr>Slide 7</vt:lpstr>
      <vt:lpstr>Our Goals</vt:lpstr>
      <vt:lpstr>Strategy Development</vt:lpstr>
      <vt:lpstr>Implementation</vt:lpstr>
      <vt:lpstr>Brand Consistency</vt:lpstr>
      <vt:lpstr>Feature Content: PROC CERTIFY</vt:lpstr>
      <vt:lpstr>Monitor &amp; Measure</vt:lpstr>
      <vt:lpstr>Marketing</vt:lpstr>
      <vt:lpstr>Internal Marketing</vt:lpstr>
      <vt:lpstr>Traditional Media Marketing</vt:lpstr>
      <vt:lpstr>Central Landing Page</vt:lpstr>
      <vt:lpstr>New Media Marketing</vt:lpstr>
      <vt:lpstr>A Powerful Combination</vt:lpstr>
      <vt:lpstr>Help Each Other</vt:lpstr>
      <vt:lpstr>Customers</vt:lpstr>
      <vt:lpstr>Co-workers</vt:lpstr>
      <vt:lpstr>Authors</vt:lpstr>
      <vt:lpstr>10 Lessons Learned</vt:lpstr>
      <vt:lpstr>Slide 25</vt:lpstr>
      <vt:lpstr>Slide 26</vt:lpstr>
    </vt:vector>
  </TitlesOfParts>
  <Company>SAS Institute Inc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IBaR Build Account</dc:creator>
  <cp:lastModifiedBy>IBaR Build Account</cp:lastModifiedBy>
  <cp:revision>187</cp:revision>
  <dcterms:created xsi:type="dcterms:W3CDTF">2010-02-05T15:43:09Z</dcterms:created>
  <dcterms:modified xsi:type="dcterms:W3CDTF">2010-02-18T17:01:55Z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Standard template for customer ready and other external-facing presentations.</vt:lpwstr>
  </property>
  <property fmtid="{D5CDD505-2E9C-101B-9397-08002B2CF9AE}" pid="3" name="TemplateType">
    <vt:lpwstr>Standard</vt:lpwstr>
  </property>
  <property fmtid="{D5CDD505-2E9C-101B-9397-08002B2CF9AE}" pid="4" name="Order">
    <vt:r8>1000</vt:r8>
  </property>
  <property fmtid="{D5CDD505-2E9C-101B-9397-08002B2CF9AE}" pid="5" name="ContentTypeId">
    <vt:lpwstr>0x010100D07754B365008844B6F0D46EBB76DF44</vt:lpwstr>
  </property>
</Properties>
</file>